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0" r:id="rId4"/>
    <p:sldId id="257" r:id="rId5"/>
    <p:sldId id="258" r:id="rId6"/>
    <p:sldId id="259"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9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66BDB7-FC36-4BD3-940A-5B4E58C30D9A}" type="datetimeFigureOut">
              <a:rPr lang="en-IN" smtClean="0"/>
              <a:pPr/>
              <a:t>18-06-2024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DF0D1DE-0074-461A-9B6D-DAF3C00AF3E1}" type="slidenum">
              <a:rPr lang="en-IN" smtClean="0"/>
              <a:pPr/>
              <a:t>‹#›</a:t>
            </a:fld>
            <a:endParaRPr lang="en-IN"/>
          </a:p>
        </p:txBody>
      </p:sp>
    </p:spTree>
    <p:extLst>
      <p:ext uri="{BB962C8B-B14F-4D97-AF65-F5344CB8AC3E}">
        <p14:creationId xmlns:p14="http://schemas.microsoft.com/office/powerpoint/2010/main" val="45221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66BDB7-FC36-4BD3-940A-5B4E58C30D9A}" type="datetimeFigureOut">
              <a:rPr lang="en-IN" smtClean="0"/>
              <a:pPr/>
              <a:t>18-06-2024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DF0D1DE-0074-461A-9B6D-DAF3C00AF3E1}" type="slidenum">
              <a:rPr lang="en-IN" smtClean="0"/>
              <a:pPr/>
              <a:t>‹#›</a:t>
            </a:fld>
            <a:endParaRPr lang="en-IN"/>
          </a:p>
        </p:txBody>
      </p:sp>
    </p:spTree>
    <p:extLst>
      <p:ext uri="{BB962C8B-B14F-4D97-AF65-F5344CB8AC3E}">
        <p14:creationId xmlns:p14="http://schemas.microsoft.com/office/powerpoint/2010/main" val="3071261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8C66BDB7-FC36-4BD3-940A-5B4E58C30D9A}" type="datetimeFigureOut">
              <a:rPr lang="en-IN" smtClean="0"/>
              <a:pPr/>
              <a:t>18-06-2024</a:t>
            </a:fld>
            <a:endParaRPr lang="en-IN"/>
          </a:p>
        </p:txBody>
      </p:sp>
      <p:sp>
        <p:nvSpPr>
          <p:cNvPr id="5" name="Footer Placeholder 4"/>
          <p:cNvSpPr>
            <a:spLocks noGrp="1"/>
          </p:cNvSpPr>
          <p:nvPr>
            <p:ph type="ftr" sz="quarter" idx="11"/>
          </p:nvPr>
        </p:nvSpPr>
        <p:spPr>
          <a:xfrm>
            <a:off x="3776135" y="6422854"/>
            <a:ext cx="4279669" cy="365125"/>
          </a:xfrm>
        </p:spPr>
        <p:txBody>
          <a:bodyPr/>
          <a:lstStyle/>
          <a:p>
            <a:endParaRPr lang="en-IN"/>
          </a:p>
        </p:txBody>
      </p:sp>
      <p:sp>
        <p:nvSpPr>
          <p:cNvPr id="6" name="Slide Number Placeholder 5"/>
          <p:cNvSpPr>
            <a:spLocks noGrp="1"/>
          </p:cNvSpPr>
          <p:nvPr>
            <p:ph type="sldNum" sz="quarter" idx="12"/>
          </p:nvPr>
        </p:nvSpPr>
        <p:spPr>
          <a:xfrm>
            <a:off x="8073048" y="6422854"/>
            <a:ext cx="879759" cy="365125"/>
          </a:xfrm>
        </p:spPr>
        <p:txBody>
          <a:bodyPr/>
          <a:lstStyle/>
          <a:p>
            <a:fld id="{1DF0D1DE-0074-461A-9B6D-DAF3C00AF3E1}" type="slidenum">
              <a:rPr lang="en-IN" smtClean="0"/>
              <a:pPr/>
              <a:t>‹#›</a:t>
            </a:fld>
            <a:endParaRPr lang="en-IN"/>
          </a:p>
        </p:txBody>
      </p:sp>
    </p:spTree>
    <p:extLst>
      <p:ext uri="{BB962C8B-B14F-4D97-AF65-F5344CB8AC3E}">
        <p14:creationId xmlns:p14="http://schemas.microsoft.com/office/powerpoint/2010/main" val="216278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66BDB7-FC36-4BD3-940A-5B4E58C30D9A}" type="datetimeFigureOut">
              <a:rPr lang="en-IN" smtClean="0"/>
              <a:pPr/>
              <a:t>18-06-2024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DF0D1DE-0074-461A-9B6D-DAF3C00AF3E1}" type="slidenum">
              <a:rPr lang="en-IN" smtClean="0"/>
              <a:pPr/>
              <a:t>‹#›</a:t>
            </a:fld>
            <a:endParaRPr lang="en-IN"/>
          </a:p>
        </p:txBody>
      </p:sp>
    </p:spTree>
    <p:extLst>
      <p:ext uri="{BB962C8B-B14F-4D97-AF65-F5344CB8AC3E}">
        <p14:creationId xmlns:p14="http://schemas.microsoft.com/office/powerpoint/2010/main" val="225956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8C66BDB7-FC36-4BD3-940A-5B4E58C30D9A}" type="datetimeFigureOut">
              <a:rPr lang="en-IN" smtClean="0"/>
              <a:pPr/>
              <a:t>18-06-2024</a:t>
            </a:fld>
            <a:endParaRPr lang="en-IN"/>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IN"/>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DF0D1DE-0074-461A-9B6D-DAF3C00AF3E1}" type="slidenum">
              <a:rPr lang="en-IN" smtClean="0"/>
              <a:pPr/>
              <a:t>‹#›</a:t>
            </a:fld>
            <a:endParaRPr lang="en-IN"/>
          </a:p>
        </p:txBody>
      </p:sp>
    </p:spTree>
    <p:extLst>
      <p:ext uri="{BB962C8B-B14F-4D97-AF65-F5344CB8AC3E}">
        <p14:creationId xmlns:p14="http://schemas.microsoft.com/office/powerpoint/2010/main" val="310120318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66BDB7-FC36-4BD3-940A-5B4E58C30D9A}" type="datetimeFigureOut">
              <a:rPr lang="en-IN" smtClean="0"/>
              <a:pPr/>
              <a:t>18-06-2024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DF0D1DE-0074-461A-9B6D-DAF3C00AF3E1}" type="slidenum">
              <a:rPr lang="en-IN" smtClean="0"/>
              <a:pPr/>
              <a:t>‹#›</a:t>
            </a:fld>
            <a:endParaRPr lang="en-IN"/>
          </a:p>
        </p:txBody>
      </p:sp>
    </p:spTree>
    <p:extLst>
      <p:ext uri="{BB962C8B-B14F-4D97-AF65-F5344CB8AC3E}">
        <p14:creationId xmlns:p14="http://schemas.microsoft.com/office/powerpoint/2010/main" val="427403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66BDB7-FC36-4BD3-940A-5B4E58C30D9A}" type="datetimeFigureOut">
              <a:rPr lang="en-IN" smtClean="0"/>
              <a:pPr/>
              <a:t>18-06-2024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DF0D1DE-0074-461A-9B6D-DAF3C00AF3E1}" type="slidenum">
              <a:rPr lang="en-IN" smtClean="0"/>
              <a:pPr/>
              <a:t>‹#›</a:t>
            </a:fld>
            <a:endParaRPr lang="en-IN"/>
          </a:p>
        </p:txBody>
      </p:sp>
    </p:spTree>
    <p:extLst>
      <p:ext uri="{BB962C8B-B14F-4D97-AF65-F5344CB8AC3E}">
        <p14:creationId xmlns:p14="http://schemas.microsoft.com/office/powerpoint/2010/main" val="124340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66BDB7-FC36-4BD3-940A-5B4E58C30D9A}" type="datetimeFigureOut">
              <a:rPr lang="en-IN" smtClean="0"/>
              <a:pPr/>
              <a:t>18-06-2024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DF0D1DE-0074-461A-9B6D-DAF3C00AF3E1}" type="slidenum">
              <a:rPr lang="en-IN" smtClean="0"/>
              <a:pPr/>
              <a:t>‹#›</a:t>
            </a:fld>
            <a:endParaRPr lang="en-IN"/>
          </a:p>
        </p:txBody>
      </p:sp>
    </p:spTree>
    <p:extLst>
      <p:ext uri="{BB962C8B-B14F-4D97-AF65-F5344CB8AC3E}">
        <p14:creationId xmlns:p14="http://schemas.microsoft.com/office/powerpoint/2010/main" val="20874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66BDB7-FC36-4BD3-940A-5B4E58C30D9A}" type="datetimeFigureOut">
              <a:rPr lang="en-IN" smtClean="0"/>
              <a:pPr/>
              <a:t>18-06-2024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DF0D1DE-0074-461A-9B6D-DAF3C00AF3E1}" type="slidenum">
              <a:rPr lang="en-IN" smtClean="0"/>
              <a:pPr/>
              <a:t>‹#›</a:t>
            </a:fld>
            <a:endParaRPr lang="en-IN"/>
          </a:p>
        </p:txBody>
      </p:sp>
    </p:spTree>
    <p:extLst>
      <p:ext uri="{BB962C8B-B14F-4D97-AF65-F5344CB8AC3E}">
        <p14:creationId xmlns:p14="http://schemas.microsoft.com/office/powerpoint/2010/main" val="51686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66BDB7-FC36-4BD3-940A-5B4E58C30D9A}" type="datetimeFigureOut">
              <a:rPr lang="en-IN" smtClean="0"/>
              <a:pPr/>
              <a:t>18-06-2024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DF0D1DE-0074-461A-9B6D-DAF3C00AF3E1}" type="slidenum">
              <a:rPr lang="en-IN" smtClean="0"/>
              <a:pPr/>
              <a:t>‹#›</a:t>
            </a:fld>
            <a:endParaRPr lang="en-IN"/>
          </a:p>
        </p:txBody>
      </p:sp>
    </p:spTree>
    <p:extLst>
      <p:ext uri="{BB962C8B-B14F-4D97-AF65-F5344CB8AC3E}">
        <p14:creationId xmlns:p14="http://schemas.microsoft.com/office/powerpoint/2010/main" val="309156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66BDB7-FC36-4BD3-940A-5B4E58C30D9A}" type="datetimeFigureOut">
              <a:rPr lang="en-IN" smtClean="0"/>
              <a:pPr/>
              <a:t>18-06-2024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DF0D1DE-0074-461A-9B6D-DAF3C00AF3E1}" type="slidenum">
              <a:rPr lang="en-IN" smtClean="0"/>
              <a:pPr/>
              <a:t>‹#›</a:t>
            </a:fld>
            <a:endParaRPr lang="en-IN"/>
          </a:p>
        </p:txBody>
      </p:sp>
    </p:spTree>
    <p:extLst>
      <p:ext uri="{BB962C8B-B14F-4D97-AF65-F5344CB8AC3E}">
        <p14:creationId xmlns:p14="http://schemas.microsoft.com/office/powerpoint/2010/main" val="281411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8C66BDB7-FC36-4BD3-940A-5B4E58C30D9A}" type="datetimeFigureOut">
              <a:rPr lang="en-IN" smtClean="0"/>
              <a:pPr/>
              <a:t>18-06-2024</a:t>
            </a:fld>
            <a:endParaRPr lang="en-IN"/>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IN"/>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1DF0D1DE-0074-461A-9B6D-DAF3C00AF3E1}" type="slidenum">
              <a:rPr lang="en-IN" smtClean="0"/>
              <a:pPr/>
              <a:t>‹#›</a:t>
            </a:fld>
            <a:endParaRPr lang="en-IN"/>
          </a:p>
        </p:txBody>
      </p:sp>
    </p:spTree>
    <p:extLst>
      <p:ext uri="{BB962C8B-B14F-4D97-AF65-F5344CB8AC3E}">
        <p14:creationId xmlns:p14="http://schemas.microsoft.com/office/powerpoint/2010/main" val="15314481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D4B57-A3E1-4C36-809E-1BA9246701D9}"/>
              </a:ext>
            </a:extLst>
          </p:cNvPr>
          <p:cNvSpPr>
            <a:spLocks noGrp="1"/>
          </p:cNvSpPr>
          <p:nvPr>
            <p:ph type="ctrTitle"/>
          </p:nvPr>
        </p:nvSpPr>
        <p:spPr/>
        <p:txBody>
          <a:bodyPr/>
          <a:lstStyle/>
          <a:p>
            <a:r>
              <a:rPr lang="en-US" dirty="0"/>
              <a:t>Knee Assessment </a:t>
            </a:r>
            <a:endParaRPr lang="en-IN" dirty="0"/>
          </a:p>
        </p:txBody>
      </p:sp>
      <p:sp>
        <p:nvSpPr>
          <p:cNvPr id="3" name="Subtitle 2">
            <a:extLst>
              <a:ext uri="{FF2B5EF4-FFF2-40B4-BE49-F238E27FC236}">
                <a16:creationId xmlns:a16="http://schemas.microsoft.com/office/drawing/2014/main" id="{2845BA55-D9E8-465F-9323-9643274E90D5}"/>
              </a:ext>
            </a:extLst>
          </p:cNvPr>
          <p:cNvSpPr>
            <a:spLocks noGrp="1"/>
          </p:cNvSpPr>
          <p:nvPr>
            <p:ph type="subTitle" idx="1"/>
          </p:nvPr>
        </p:nvSpPr>
        <p:spPr>
          <a:xfrm>
            <a:off x="1656202" y="4580144"/>
            <a:ext cx="9144000" cy="1886757"/>
          </a:xfrm>
        </p:spPr>
        <p:txBody>
          <a:bodyPr>
            <a:normAutofit fontScale="55000" lnSpcReduction="20000"/>
          </a:bodyPr>
          <a:lstStyle/>
          <a:p>
            <a:pPr>
              <a:lnSpc>
                <a:spcPct val="120000"/>
              </a:lnSpc>
            </a:pPr>
            <a:r>
              <a:rPr lang="en-US" sz="3800" b="1" dirty="0">
                <a:latin typeface="Times New Roman" panose="02020603050405020304" pitchFamily="18" charset="0"/>
                <a:cs typeface="Times New Roman" panose="02020603050405020304" pitchFamily="18" charset="0"/>
              </a:rPr>
              <a:t>Dr. </a:t>
            </a:r>
            <a:r>
              <a:rPr lang="en-US" sz="3800" b="1" dirty="0" err="1">
                <a:latin typeface="Times New Roman" panose="02020603050405020304" pitchFamily="18" charset="0"/>
                <a:cs typeface="Times New Roman" panose="02020603050405020304" pitchFamily="18" charset="0"/>
              </a:rPr>
              <a:t>Sanket</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Mungikar</a:t>
            </a:r>
            <a:r>
              <a:rPr lang="en-US" sz="3800" b="1" dirty="0">
                <a:latin typeface="Times New Roman" panose="02020603050405020304" pitchFamily="18" charset="0"/>
                <a:cs typeface="Times New Roman" panose="02020603050405020304" pitchFamily="18" charset="0"/>
              </a:rPr>
              <a:t> </a:t>
            </a:r>
          </a:p>
          <a:p>
            <a:pPr>
              <a:lnSpc>
                <a:spcPct val="120000"/>
              </a:lnSpc>
            </a:pPr>
            <a:r>
              <a:rPr lang="en-US" sz="3800" b="1" dirty="0">
                <a:latin typeface="Times New Roman" panose="02020603050405020304" pitchFamily="18" charset="0"/>
                <a:cs typeface="Times New Roman" panose="02020603050405020304" pitchFamily="18" charset="0"/>
              </a:rPr>
              <a:t>Dept Of Musculoskeletal Physiotherapy</a:t>
            </a:r>
          </a:p>
          <a:p>
            <a:r>
              <a:rPr lang="en-IN" sz="3800" b="1" dirty="0">
                <a:latin typeface="Times New Roman" panose="02020603050405020304" pitchFamily="18" charset="0"/>
                <a:cs typeface="Times New Roman" panose="02020603050405020304" pitchFamily="18" charset="0"/>
              </a:rPr>
              <a:t>MGM Institute Of Physiotherapy</a:t>
            </a:r>
          </a:p>
          <a:p>
            <a:r>
              <a:rPr lang="en-IN" sz="3800" b="1" dirty="0" err="1">
                <a:latin typeface="Times New Roman" panose="02020603050405020304" pitchFamily="18" charset="0"/>
                <a:cs typeface="Times New Roman" panose="02020603050405020304" pitchFamily="18" charset="0"/>
              </a:rPr>
              <a:t>Chh.Sambhajinagar</a:t>
            </a:r>
            <a:endParaRPr lang="en-IN" sz="3800" b="1"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543438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4840C-D5B7-4938-BC04-D9CAC3C0C12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8E2AFB9-699E-4F5A-B0BE-85607FFEB8A4}"/>
              </a:ext>
            </a:extLst>
          </p:cNvPr>
          <p:cNvSpPr>
            <a:spLocks noGrp="1"/>
          </p:cNvSpPr>
          <p:nvPr>
            <p:ph idx="1"/>
          </p:nvPr>
        </p:nvSpPr>
        <p:spPr>
          <a:xfrm>
            <a:off x="1202919" y="2011680"/>
            <a:ext cx="9784080" cy="4378960"/>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Pain after activity or with overuse is characteristic of inflammatory disorders, such as synovial plica irritation or early tendinosis or </a:t>
            </a:r>
            <a:r>
              <a:rPr lang="en-US" sz="2400" dirty="0" err="1">
                <a:latin typeface="Times New Roman" panose="02020603050405020304" pitchFamily="18" charset="0"/>
                <a:cs typeface="Times New Roman" panose="02020603050405020304" pitchFamily="18" charset="0"/>
              </a:rPr>
              <a:t>paratenonitis</a:t>
            </a:r>
            <a:r>
              <a:rPr lang="en-US" sz="2400" dirty="0">
                <a:latin typeface="Times New Roman" panose="02020603050405020304" pitchFamily="18" charset="0"/>
                <a:cs typeface="Times New Roman" panose="02020603050405020304" pitchFamily="18" charset="0"/>
              </a:rPr>
              <a:t> leading to jumper’s knee or Sinding-Larsen-Johansson syndrome.</a:t>
            </a:r>
          </a:p>
          <a:p>
            <a:pPr marL="0" indent="0">
              <a:buNone/>
            </a:pPr>
            <a:r>
              <a:rPr lang="en-US" sz="2400" dirty="0">
                <a:latin typeface="Times New Roman" panose="02020603050405020304" pitchFamily="18" charset="0"/>
                <a:cs typeface="Times New Roman" panose="02020603050405020304" pitchFamily="18" charset="0"/>
              </a:rPr>
              <a:t>Generalized pain in the area of the knee is usually characteristic of contusions or partial tears of muscles or ligaments. the source of the problem important.</a:t>
            </a:r>
          </a:p>
          <a:p>
            <a:pPr marL="0" indent="0">
              <a:buNone/>
            </a:pPr>
            <a:r>
              <a:rPr lang="en-US" sz="2400" dirty="0">
                <a:latin typeface="Times New Roman" panose="02020603050405020304" pitchFamily="18" charset="0"/>
                <a:cs typeface="Times New Roman" panose="02020603050405020304" pitchFamily="18" charset="0"/>
              </a:rPr>
              <a:t>Pain in the knee on ankle movements may implicate the superior tibiofibular joint</a:t>
            </a:r>
          </a:p>
          <a:p>
            <a:pPr marL="0" indent="0">
              <a:buNone/>
            </a:pPr>
            <a:r>
              <a:rPr lang="en-US" sz="2400" dirty="0">
                <a:latin typeface="Times New Roman" panose="02020603050405020304" pitchFamily="18" charset="0"/>
                <a:cs typeface="Times New Roman" panose="02020603050405020304" pitchFamily="18" charset="0"/>
              </a:rPr>
              <a:t>7.Do certain positions or activities have an increased or decreased effect on the pain? Which activities produce pain? How much activity is needed to produce pain? Which positions or activities ease the pain? Does the pain go away when activity ceases?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0190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D416-0D8D-4B14-9837-69013E6F4E1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57BEB8E-FDD4-4BE6-B5DB-A15F5868A3A3}"/>
              </a:ext>
            </a:extLst>
          </p:cNvPr>
          <p:cNvSpPr>
            <a:spLocks noGrp="1"/>
          </p:cNvSpPr>
          <p:nvPr>
            <p:ph idx="1"/>
          </p:nvPr>
        </p:nvSpPr>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8.Does the knee “give way?” This finding usually indicates instability in the knee, meniscus pathology, patellar subluxation (if present when rotation or stopping is involved), </a:t>
            </a:r>
            <a:r>
              <a:rPr lang="en-US" sz="2400" dirty="0" err="1">
                <a:latin typeface="Times New Roman" panose="02020603050405020304" pitchFamily="18" charset="0"/>
                <a:cs typeface="Times New Roman" panose="02020603050405020304" pitchFamily="18" charset="0"/>
              </a:rPr>
              <a:t>undisplaced</a:t>
            </a:r>
            <a:r>
              <a:rPr lang="en-US" sz="2400" dirty="0">
                <a:latin typeface="Times New Roman" panose="02020603050405020304" pitchFamily="18" charset="0"/>
                <a:cs typeface="Times New Roman" panose="02020603050405020304" pitchFamily="18" charset="0"/>
              </a:rPr>
              <a:t> osteochondritis dissecans, patellofemoral syndrome, plica, or loose body. Giving way when walking uphill or downhill is more likely the result of a </a:t>
            </a:r>
            <a:r>
              <a:rPr lang="en-US" sz="2400" dirty="0" err="1">
                <a:latin typeface="Times New Roman" panose="02020603050405020304" pitchFamily="18" charset="0"/>
                <a:cs typeface="Times New Roman" panose="02020603050405020304" pitchFamily="18" charset="0"/>
              </a:rPr>
              <a:t>retropatellar</a:t>
            </a:r>
            <a:r>
              <a:rPr lang="en-US" sz="2400" dirty="0">
                <a:latin typeface="Times New Roman" panose="02020603050405020304" pitchFamily="18" charset="0"/>
                <a:cs typeface="Times New Roman" panose="02020603050405020304" pitchFamily="18" charset="0"/>
              </a:rPr>
              <a:t> lesion. If the patient complains that the patella “slips out of place,” it may be because of patellar subluxation or a pathological plica.</a:t>
            </a:r>
          </a:p>
          <a:p>
            <a:pPr marL="0" indent="0">
              <a:buNone/>
            </a:pPr>
            <a:r>
              <a:rPr lang="en-US" sz="2400" dirty="0">
                <a:latin typeface="Times New Roman" panose="02020603050405020304" pitchFamily="18" charset="0"/>
                <a:cs typeface="Times New Roman" panose="02020603050405020304" pitchFamily="18" charset="0"/>
              </a:rPr>
              <a:t>9.Has the knee ever locked? True locking of the knee is rare. Loose bodies may cause recurrent locking. Locking must be differentiated from catching.</a:t>
            </a:r>
          </a:p>
          <a:p>
            <a:pPr marL="0" indent="0">
              <a:buNone/>
            </a:pPr>
            <a:r>
              <a:rPr lang="en-US" sz="2400" dirty="0">
                <a:latin typeface="Times New Roman" panose="02020603050405020304" pitchFamily="18" charset="0"/>
                <a:cs typeface="Times New Roman" panose="02020603050405020304" pitchFamily="18" charset="0"/>
              </a:rPr>
              <a:t>Locking in the knee usually means that the knee cannot fully extend with flexion often being normal, and it is related to meniscus pathology. Hamstring muscle spasm may also limit extension and is sometimes referred to as spasm locking.</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5506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2702E-1572-41C0-A612-534160A4FC8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B1BC51C-5386-47E1-BBAF-D00EF13E3440}"/>
              </a:ext>
            </a:extLst>
          </p:cNvPr>
          <p:cNvSpPr>
            <a:spLocks noGrp="1"/>
          </p:cNvSpPr>
          <p:nvPr>
            <p:ph idx="1"/>
          </p:nvPr>
        </p:nvSpPr>
        <p:spPr/>
        <p:txBody>
          <a:bodyPr/>
          <a:lstStyle/>
          <a:p>
            <a:pPr marL="0" indent="0">
              <a:buNone/>
            </a:pPr>
            <a:r>
              <a:rPr lang="en-US" dirty="0"/>
              <a:t>10.On movement, is there any grating or clicking in the knee? Grating or clicking may be caused by degeneration or by one structure’s snapping over another.</a:t>
            </a:r>
          </a:p>
          <a:p>
            <a:pPr marL="0" indent="0">
              <a:buNone/>
            </a:pPr>
            <a:r>
              <a:rPr lang="en-US" dirty="0"/>
              <a:t>11.Is the joint swollen? Does the swelling occur with activity or several hours after activity, or does the joint feel tight at rest?</a:t>
            </a:r>
          </a:p>
          <a:p>
            <a:pPr marL="0" indent="0">
              <a:buNone/>
            </a:pPr>
            <a:r>
              <a:rPr lang="en-US" dirty="0"/>
              <a:t>12.Is the gait normal? Does the patient put weight on the limb? Can the patient extend the knee while walking? Is the stride length altered on the affected limb? All these questions give an indication of the patient’s functional disability and how much the knee is bothering the patient.</a:t>
            </a:r>
          </a:p>
          <a:p>
            <a:pPr marL="0" indent="0">
              <a:buNone/>
            </a:pPr>
            <a:r>
              <a:rPr lang="en-US" dirty="0"/>
              <a:t> 13. What type of shoes does the patient wear? Shoes with negative heels (e.g., “earth shoes”) can increase the incidence of patellofemoral syndrome.</a:t>
            </a:r>
            <a:endParaRPr lang="en-IN" dirty="0"/>
          </a:p>
        </p:txBody>
      </p:sp>
    </p:spTree>
    <p:extLst>
      <p:ext uri="{BB962C8B-B14F-4D97-AF65-F5344CB8AC3E}">
        <p14:creationId xmlns:p14="http://schemas.microsoft.com/office/powerpoint/2010/main" val="2682722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C4EB-C377-425C-9895-F83E2771F360}"/>
              </a:ext>
            </a:extLst>
          </p:cNvPr>
          <p:cNvSpPr>
            <a:spLocks noGrp="1"/>
          </p:cNvSpPr>
          <p:nvPr>
            <p:ph type="title"/>
          </p:nvPr>
        </p:nvSpPr>
        <p:spPr/>
        <p:txBody>
          <a:bodyPr/>
          <a:lstStyle/>
          <a:p>
            <a:r>
              <a:rPr lang="en-IN" dirty="0"/>
              <a:t>Observation </a:t>
            </a:r>
          </a:p>
        </p:txBody>
      </p:sp>
      <p:sp>
        <p:nvSpPr>
          <p:cNvPr id="3" name="Content Placeholder 2">
            <a:extLst>
              <a:ext uri="{FF2B5EF4-FFF2-40B4-BE49-F238E27FC236}">
                <a16:creationId xmlns:a16="http://schemas.microsoft.com/office/drawing/2014/main" id="{3AE687A4-66D4-4BF6-AC90-F7A3E3751CD6}"/>
              </a:ext>
            </a:extLst>
          </p:cNvPr>
          <p:cNvSpPr>
            <a:spLocks noGrp="1"/>
          </p:cNvSpPr>
          <p:nvPr>
            <p:ph idx="1"/>
          </p:nvPr>
        </p:nvSpPr>
        <p:spPr/>
        <p:txBody>
          <a:bodyPr/>
          <a:lstStyle/>
          <a:p>
            <a:r>
              <a:rPr lang="en-IN" dirty="0"/>
              <a:t>Anterior view :</a:t>
            </a:r>
          </a:p>
        </p:txBody>
      </p:sp>
      <p:pic>
        <p:nvPicPr>
          <p:cNvPr id="5" name="Picture 4">
            <a:extLst>
              <a:ext uri="{FF2B5EF4-FFF2-40B4-BE49-F238E27FC236}">
                <a16:creationId xmlns:a16="http://schemas.microsoft.com/office/drawing/2014/main" id="{211B36BA-BF69-403F-A2B6-392A1A921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9360" y="1229360"/>
            <a:ext cx="6126480" cy="5628640"/>
          </a:xfrm>
          <a:prstGeom prst="rect">
            <a:avLst/>
          </a:prstGeom>
        </p:spPr>
      </p:pic>
    </p:spTree>
    <p:extLst>
      <p:ext uri="{BB962C8B-B14F-4D97-AF65-F5344CB8AC3E}">
        <p14:creationId xmlns:p14="http://schemas.microsoft.com/office/powerpoint/2010/main" val="673244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ABD42-7FBE-4ECD-A745-485A1426AFE0}"/>
              </a:ext>
            </a:extLst>
          </p:cNvPr>
          <p:cNvSpPr>
            <a:spLocks noGrp="1"/>
          </p:cNvSpPr>
          <p:nvPr>
            <p:ph type="title"/>
          </p:nvPr>
        </p:nvSpPr>
        <p:spPr/>
        <p:txBody>
          <a:bodyPr/>
          <a:lstStyle/>
          <a:p>
            <a:r>
              <a:rPr lang="en-IN" dirty="0" err="1"/>
              <a:t>Demormity</a:t>
            </a:r>
            <a:r>
              <a:rPr lang="en-IN" dirty="0"/>
              <a:t> in anterior view </a:t>
            </a:r>
          </a:p>
        </p:txBody>
      </p:sp>
      <p:pic>
        <p:nvPicPr>
          <p:cNvPr id="5" name="Content Placeholder 4">
            <a:extLst>
              <a:ext uri="{FF2B5EF4-FFF2-40B4-BE49-F238E27FC236}">
                <a16:creationId xmlns:a16="http://schemas.microsoft.com/office/drawing/2014/main" id="{C9BC59A0-151B-47B0-840D-25435705EC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35760"/>
            <a:ext cx="12192000" cy="5222240"/>
          </a:xfrm>
        </p:spPr>
      </p:pic>
    </p:spTree>
    <p:extLst>
      <p:ext uri="{BB962C8B-B14F-4D97-AF65-F5344CB8AC3E}">
        <p14:creationId xmlns:p14="http://schemas.microsoft.com/office/powerpoint/2010/main" val="4170170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7EF13-5A50-4921-AEC9-DF72EAEE7F3D}"/>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2D97F18F-A779-44B2-AD17-D26CA502BF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84176"/>
            <a:ext cx="12191999" cy="6573823"/>
          </a:xfrm>
        </p:spPr>
      </p:pic>
    </p:spTree>
    <p:extLst>
      <p:ext uri="{BB962C8B-B14F-4D97-AF65-F5344CB8AC3E}">
        <p14:creationId xmlns:p14="http://schemas.microsoft.com/office/powerpoint/2010/main" val="3077181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87176-CCE6-423E-BD45-9D319C94370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570590FA-09E6-4923-8510-EBC6BDE77B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2088"/>
            <a:ext cx="12191999" cy="6573824"/>
          </a:xfrm>
        </p:spPr>
      </p:pic>
    </p:spTree>
    <p:extLst>
      <p:ext uri="{BB962C8B-B14F-4D97-AF65-F5344CB8AC3E}">
        <p14:creationId xmlns:p14="http://schemas.microsoft.com/office/powerpoint/2010/main" val="3075900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8AF8-BCA0-47C3-92C0-17A90A0B3AD9}"/>
              </a:ext>
            </a:extLst>
          </p:cNvPr>
          <p:cNvSpPr>
            <a:spLocks noGrp="1"/>
          </p:cNvSpPr>
          <p:nvPr>
            <p:ph type="title"/>
          </p:nvPr>
        </p:nvSpPr>
        <p:spPr/>
        <p:txBody>
          <a:bodyPr/>
          <a:lstStyle/>
          <a:p>
            <a:r>
              <a:rPr lang="en-IN" dirty="0"/>
              <a:t>Posterior view</a:t>
            </a:r>
          </a:p>
        </p:txBody>
      </p:sp>
      <p:pic>
        <p:nvPicPr>
          <p:cNvPr id="5" name="Content Placeholder 4">
            <a:extLst>
              <a:ext uri="{FF2B5EF4-FFF2-40B4-BE49-F238E27FC236}">
                <a16:creationId xmlns:a16="http://schemas.microsoft.com/office/drawing/2014/main" id="{5B7BC542-445F-4DC2-8D5B-AAA523FF25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280" y="1666240"/>
            <a:ext cx="12273279" cy="5191760"/>
          </a:xfrm>
        </p:spPr>
      </p:pic>
    </p:spTree>
    <p:extLst>
      <p:ext uri="{BB962C8B-B14F-4D97-AF65-F5344CB8AC3E}">
        <p14:creationId xmlns:p14="http://schemas.microsoft.com/office/powerpoint/2010/main" val="2652195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1EADA-10E6-4001-8525-6613C4755790}"/>
              </a:ext>
            </a:extLst>
          </p:cNvPr>
          <p:cNvSpPr>
            <a:spLocks noGrp="1"/>
          </p:cNvSpPr>
          <p:nvPr>
            <p:ph type="title"/>
          </p:nvPr>
        </p:nvSpPr>
        <p:spPr/>
        <p:txBody>
          <a:bodyPr/>
          <a:lstStyle/>
          <a:p>
            <a:endParaRPr lang="en-IN" dirty="0"/>
          </a:p>
        </p:txBody>
      </p:sp>
      <p:pic>
        <p:nvPicPr>
          <p:cNvPr id="5" name="Content Placeholder 4">
            <a:extLst>
              <a:ext uri="{FF2B5EF4-FFF2-40B4-BE49-F238E27FC236}">
                <a16:creationId xmlns:a16="http://schemas.microsoft.com/office/drawing/2014/main" id="{2D4C4A18-1BDE-4347-8C70-079C756840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2919" y="203201"/>
            <a:ext cx="9784080" cy="6654800"/>
          </a:xfrm>
        </p:spPr>
      </p:pic>
    </p:spTree>
    <p:extLst>
      <p:ext uri="{BB962C8B-B14F-4D97-AF65-F5344CB8AC3E}">
        <p14:creationId xmlns:p14="http://schemas.microsoft.com/office/powerpoint/2010/main" val="1021011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94B90-0E0F-4183-A420-5D31545EA3A9}"/>
              </a:ext>
            </a:extLst>
          </p:cNvPr>
          <p:cNvSpPr>
            <a:spLocks noGrp="1"/>
          </p:cNvSpPr>
          <p:nvPr>
            <p:ph type="title"/>
          </p:nvPr>
        </p:nvSpPr>
        <p:spPr/>
        <p:txBody>
          <a:bodyPr/>
          <a:lstStyle/>
          <a:p>
            <a:r>
              <a:rPr lang="en-IN" dirty="0"/>
              <a:t>Anterior and lateral view in sitting </a:t>
            </a:r>
          </a:p>
        </p:txBody>
      </p:sp>
      <p:pic>
        <p:nvPicPr>
          <p:cNvPr id="5" name="Content Placeholder 4">
            <a:extLst>
              <a:ext uri="{FF2B5EF4-FFF2-40B4-BE49-F238E27FC236}">
                <a16:creationId xmlns:a16="http://schemas.microsoft.com/office/drawing/2014/main" id="{05594C07-F8E3-407C-8FF7-3281F61630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92936"/>
            <a:ext cx="12192000" cy="5065063"/>
          </a:xfrm>
        </p:spPr>
      </p:pic>
    </p:spTree>
    <p:extLst>
      <p:ext uri="{BB962C8B-B14F-4D97-AF65-F5344CB8AC3E}">
        <p14:creationId xmlns:p14="http://schemas.microsoft.com/office/powerpoint/2010/main" val="3778529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C7CA6-A9AE-4BEF-B58F-7CFE28D08A9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E51C3661-A836-43B4-B1E7-BCC08A8EF9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2920" y="1137920"/>
            <a:ext cx="9708920" cy="5720081"/>
          </a:xfrm>
        </p:spPr>
      </p:pic>
    </p:spTree>
    <p:extLst>
      <p:ext uri="{BB962C8B-B14F-4D97-AF65-F5344CB8AC3E}">
        <p14:creationId xmlns:p14="http://schemas.microsoft.com/office/powerpoint/2010/main" val="3246103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B2756-0631-44E9-A301-EC84B386109D}"/>
              </a:ext>
            </a:extLst>
          </p:cNvPr>
          <p:cNvSpPr>
            <a:spLocks noGrp="1"/>
          </p:cNvSpPr>
          <p:nvPr>
            <p:ph type="title"/>
          </p:nvPr>
        </p:nvSpPr>
        <p:spPr/>
        <p:txBody>
          <a:bodyPr/>
          <a:lstStyle/>
          <a:p>
            <a:r>
              <a:rPr lang="en-IN" dirty="0"/>
              <a:t>Examination </a:t>
            </a:r>
          </a:p>
        </p:txBody>
      </p:sp>
      <p:sp>
        <p:nvSpPr>
          <p:cNvPr id="3" name="Content Placeholder 2">
            <a:extLst>
              <a:ext uri="{FF2B5EF4-FFF2-40B4-BE49-F238E27FC236}">
                <a16:creationId xmlns:a16="http://schemas.microsoft.com/office/drawing/2014/main" id="{7B12372E-A3E9-4E36-9368-AA17409556EF}"/>
              </a:ext>
            </a:extLst>
          </p:cNvPr>
          <p:cNvSpPr>
            <a:spLocks noGrp="1"/>
          </p:cNvSpPr>
          <p:nvPr>
            <p:ph idx="1"/>
          </p:nvPr>
        </p:nvSpPr>
        <p:spPr>
          <a:xfrm>
            <a:off x="1202919" y="1792936"/>
            <a:ext cx="9784080" cy="4932984"/>
          </a:xfrm>
        </p:spPr>
        <p:txBody>
          <a:bodyPr>
            <a:normAutofit/>
          </a:bodyPr>
          <a:lstStyle/>
          <a:p>
            <a:r>
              <a:rPr lang="en-IN" b="1" dirty="0"/>
              <a:t>Active movements .</a:t>
            </a:r>
          </a:p>
          <a:p>
            <a:r>
              <a:rPr lang="en-IN" b="1" dirty="0"/>
              <a:t>Passive movements. </a:t>
            </a:r>
          </a:p>
          <a:p>
            <a:r>
              <a:rPr lang="en-IN" b="1" dirty="0"/>
              <a:t>Patellar movements .</a:t>
            </a:r>
          </a:p>
          <a:p>
            <a:r>
              <a:rPr lang="en-IN" b="1" dirty="0"/>
              <a:t>Resisted isometric </a:t>
            </a:r>
            <a:r>
              <a:rPr lang="en-IN" dirty="0"/>
              <a:t>.</a:t>
            </a:r>
          </a:p>
          <a:p>
            <a:r>
              <a:rPr lang="en-IN" b="1" dirty="0"/>
              <a:t>Reflexes</a:t>
            </a:r>
            <a:r>
              <a:rPr lang="en-IN" dirty="0"/>
              <a:t>-</a:t>
            </a:r>
          </a:p>
          <a:p>
            <a:r>
              <a:rPr lang="en-IN" dirty="0"/>
              <a:t>Patella Ligament (L3/L4)</a:t>
            </a:r>
          </a:p>
          <a:p>
            <a:r>
              <a:rPr lang="en-IN" dirty="0"/>
              <a:t>Achilles Tendon (S1/S2)</a:t>
            </a:r>
          </a:p>
          <a:p>
            <a:r>
              <a:rPr lang="en-IN" b="1" dirty="0"/>
              <a:t>Dermatomes</a:t>
            </a:r>
          </a:p>
          <a:p>
            <a:r>
              <a:rPr lang="en-IN" dirty="0"/>
              <a:t>L1 to S4</a:t>
            </a:r>
          </a:p>
        </p:txBody>
      </p:sp>
    </p:spTree>
    <p:extLst>
      <p:ext uri="{BB962C8B-B14F-4D97-AF65-F5344CB8AC3E}">
        <p14:creationId xmlns:p14="http://schemas.microsoft.com/office/powerpoint/2010/main" val="2872938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E1FD9-B0C7-4C2C-B8C6-5BAC565E5244}"/>
              </a:ext>
            </a:extLst>
          </p:cNvPr>
          <p:cNvSpPr>
            <a:spLocks noGrp="1"/>
          </p:cNvSpPr>
          <p:nvPr>
            <p:ph type="title"/>
          </p:nvPr>
        </p:nvSpPr>
        <p:spPr/>
        <p:txBody>
          <a:bodyPr/>
          <a:lstStyle/>
          <a:p>
            <a:r>
              <a:rPr lang="en-IN" dirty="0"/>
              <a:t>Myotomes</a:t>
            </a:r>
            <a:br>
              <a:rPr lang="en-IN" dirty="0"/>
            </a:br>
            <a:endParaRPr lang="en-IN" dirty="0"/>
          </a:p>
        </p:txBody>
      </p:sp>
      <p:sp>
        <p:nvSpPr>
          <p:cNvPr id="3" name="Content Placeholder 2">
            <a:extLst>
              <a:ext uri="{FF2B5EF4-FFF2-40B4-BE49-F238E27FC236}">
                <a16:creationId xmlns:a16="http://schemas.microsoft.com/office/drawing/2014/main" id="{6741EC06-0318-4EB4-A2B8-5264120D2ECA}"/>
              </a:ext>
            </a:extLst>
          </p:cNvPr>
          <p:cNvSpPr>
            <a:spLocks noGrp="1"/>
          </p:cNvSpPr>
          <p:nvPr>
            <p:ph idx="1"/>
          </p:nvPr>
        </p:nvSpPr>
        <p:spPr/>
        <p:txBody>
          <a:bodyPr/>
          <a:lstStyle/>
          <a:p>
            <a:r>
              <a:rPr lang="en-US" dirty="0"/>
              <a:t>L2      Hip Flexion</a:t>
            </a:r>
          </a:p>
          <a:p>
            <a:r>
              <a:rPr lang="en-US" dirty="0"/>
              <a:t>L3      Knee Extension</a:t>
            </a:r>
          </a:p>
          <a:p>
            <a:r>
              <a:rPr lang="en-US" dirty="0"/>
              <a:t>L4      Dorsiflexion</a:t>
            </a:r>
          </a:p>
          <a:p>
            <a:r>
              <a:rPr lang="en-US" dirty="0"/>
              <a:t>L5      Big Toe Extension OR 4 Lesser Toes Extension</a:t>
            </a:r>
          </a:p>
          <a:p>
            <a:r>
              <a:rPr lang="en-US" dirty="0"/>
              <a:t>L5/S1 Knee Flexion</a:t>
            </a:r>
          </a:p>
          <a:p>
            <a:r>
              <a:rPr lang="en-US" dirty="0"/>
              <a:t>S1      Plantarflexion OR Foot Eversion</a:t>
            </a:r>
          </a:p>
          <a:p>
            <a:r>
              <a:rPr lang="en-US" dirty="0"/>
              <a:t>S2      Toe Flexion</a:t>
            </a:r>
          </a:p>
          <a:p>
            <a:endParaRPr lang="en-IN" dirty="0"/>
          </a:p>
        </p:txBody>
      </p:sp>
    </p:spTree>
    <p:extLst>
      <p:ext uri="{BB962C8B-B14F-4D97-AF65-F5344CB8AC3E}">
        <p14:creationId xmlns:p14="http://schemas.microsoft.com/office/powerpoint/2010/main" val="501249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4B86D-C185-422A-9760-0801B62DAE2E}"/>
              </a:ext>
            </a:extLst>
          </p:cNvPr>
          <p:cNvSpPr>
            <a:spLocks noGrp="1"/>
          </p:cNvSpPr>
          <p:nvPr>
            <p:ph type="title"/>
          </p:nvPr>
        </p:nvSpPr>
        <p:spPr/>
        <p:txBody>
          <a:bodyPr/>
          <a:lstStyle/>
          <a:p>
            <a:r>
              <a:rPr lang="en-IN" dirty="0"/>
              <a:t>Functional Tests</a:t>
            </a:r>
            <a:br>
              <a:rPr lang="en-IN" dirty="0"/>
            </a:br>
            <a:endParaRPr lang="en-IN" dirty="0"/>
          </a:p>
        </p:txBody>
      </p:sp>
      <p:sp>
        <p:nvSpPr>
          <p:cNvPr id="3" name="Content Placeholder 2">
            <a:extLst>
              <a:ext uri="{FF2B5EF4-FFF2-40B4-BE49-F238E27FC236}">
                <a16:creationId xmlns:a16="http://schemas.microsoft.com/office/drawing/2014/main" id="{9FD2B41E-F50D-4AED-B6EB-10B883D12FF4}"/>
              </a:ext>
            </a:extLst>
          </p:cNvPr>
          <p:cNvSpPr>
            <a:spLocks noGrp="1"/>
          </p:cNvSpPr>
          <p:nvPr>
            <p:ph idx="1"/>
          </p:nvPr>
        </p:nvSpPr>
        <p:spPr/>
        <p:txBody>
          <a:bodyPr/>
          <a:lstStyle/>
          <a:p>
            <a:r>
              <a:rPr lang="en-US" dirty="0"/>
              <a:t>Small knee bend</a:t>
            </a:r>
          </a:p>
          <a:p>
            <a:r>
              <a:rPr lang="en-US" dirty="0"/>
              <a:t>Sit to stand</a:t>
            </a:r>
          </a:p>
          <a:p>
            <a:r>
              <a:rPr lang="en-US" dirty="0"/>
              <a:t>Squat</a:t>
            </a:r>
          </a:p>
          <a:p>
            <a:r>
              <a:rPr lang="en-US" dirty="0"/>
              <a:t>Jump</a:t>
            </a:r>
          </a:p>
          <a:p>
            <a:r>
              <a:rPr lang="en-US" dirty="0"/>
              <a:t>Hop</a:t>
            </a:r>
          </a:p>
          <a:p>
            <a:r>
              <a:rPr lang="en-US" dirty="0"/>
              <a:t>Run</a:t>
            </a:r>
            <a:endParaRPr lang="en-IN" dirty="0"/>
          </a:p>
        </p:txBody>
      </p:sp>
    </p:spTree>
    <p:extLst>
      <p:ext uri="{BB962C8B-B14F-4D97-AF65-F5344CB8AC3E}">
        <p14:creationId xmlns:p14="http://schemas.microsoft.com/office/powerpoint/2010/main" val="3762390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IN"/>
              <a:t>THANK YOU </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C5B81-5FE4-492A-A924-1E67C5C38107}"/>
              </a:ext>
            </a:extLst>
          </p:cNvPr>
          <p:cNvSpPr>
            <a:spLocks noGrp="1"/>
          </p:cNvSpPr>
          <p:nvPr>
            <p:ph type="title"/>
          </p:nvPr>
        </p:nvSpPr>
        <p:spPr/>
        <p:txBody>
          <a:bodyPr/>
          <a:lstStyle/>
          <a:p>
            <a:r>
              <a:rPr lang="en-IN" dirty="0"/>
              <a:t>Introduction </a:t>
            </a:r>
          </a:p>
        </p:txBody>
      </p:sp>
      <p:sp>
        <p:nvSpPr>
          <p:cNvPr id="3" name="Content Placeholder 2">
            <a:extLst>
              <a:ext uri="{FF2B5EF4-FFF2-40B4-BE49-F238E27FC236}">
                <a16:creationId xmlns:a16="http://schemas.microsoft.com/office/drawing/2014/main" id="{6D3D8E96-9289-487B-B28D-C95615F16748}"/>
              </a:ext>
            </a:extLst>
          </p:cNvPr>
          <p:cNvSpPr>
            <a:spLocks noGrp="1"/>
          </p:cNvSpPr>
          <p:nvPr>
            <p:ph idx="1"/>
          </p:nvPr>
        </p:nvSpPr>
        <p:spPr>
          <a:xfrm>
            <a:off x="1202919" y="1940560"/>
            <a:ext cx="9784080" cy="4368800"/>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The tibiofemoral joint is the largest joint in the body. It is a modified hinge joint having 2° of freedom. The synovium around the joint is extensive; it communicates with many of the bursae and pouches around the knee joint. </a:t>
            </a:r>
          </a:p>
          <a:p>
            <a:pPr marL="0" indent="0">
              <a:buNone/>
            </a:pPr>
            <a:r>
              <a:rPr lang="en-US" sz="2400" dirty="0">
                <a:latin typeface="Times New Roman" panose="02020603050405020304" pitchFamily="18" charset="0"/>
                <a:cs typeface="Times New Roman" panose="02020603050405020304" pitchFamily="18" charset="0"/>
              </a:rPr>
              <a:t>The articular surfaces of the tibia and femur are not congruent, which enables the two bones to move different amounts, guided by the muscles and ligaments. The two bones approach congruency in full extension, which is the close packed position.</a:t>
            </a:r>
          </a:p>
          <a:p>
            <a:pPr marL="0" indent="0">
              <a:buNone/>
            </a:pPr>
            <a:r>
              <a:rPr lang="en-US" sz="2400" dirty="0">
                <a:solidFill>
                  <a:schemeClr val="bg1"/>
                </a:solidFill>
                <a:latin typeface="Times New Roman" panose="02020603050405020304" pitchFamily="18" charset="0"/>
                <a:cs typeface="Times New Roman" panose="02020603050405020304" pitchFamily="18" charset="0"/>
              </a:rPr>
              <a:t>.</a:t>
            </a:r>
            <a:endParaRPr lang="en-IN"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1164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974E-7552-4BD2-90A7-BCFBDDF6933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FA27142-C2CC-451B-B804-117368988B67}"/>
              </a:ext>
            </a:extLst>
          </p:cNvPr>
          <p:cNvSpPr>
            <a:spLocks noGrp="1"/>
          </p:cNvSpPr>
          <p:nvPr>
            <p:ph idx="1"/>
          </p:nvPr>
        </p:nvSpPr>
        <p:spPr/>
        <p:txBody>
          <a:bodyPr>
            <a:normAutofit lnSpcReduction="10000"/>
          </a:bodyPr>
          <a:lstStyle/>
          <a:p>
            <a:r>
              <a:rPr lang="en-US" sz="2400" dirty="0">
                <a:latin typeface="Times New Roman" panose="02020603050405020304" pitchFamily="18" charset="0"/>
                <a:cs typeface="Times New Roman" panose="02020603050405020304" pitchFamily="18" charset="0"/>
              </a:rPr>
              <a:t>The space between the tibia and femur is partially filled by two menisci that are attached to the tibia to add congruency. The medial meniscus is a small part of a large circle (i.e., C shaped) and is thicker posteriorly than anteriorly. The lateral meniscus is a large part of a small circle (i.e., O shaped) and is generally of equal thickness throughout. Both menisci are thicker along the periphery and thinner along the inner margin.</a:t>
            </a:r>
          </a:p>
          <a:p>
            <a:r>
              <a:rPr lang="en-US" sz="2400" dirty="0">
                <a:latin typeface="Times New Roman" panose="02020603050405020304" pitchFamily="18" charset="0"/>
                <a:cs typeface="Times New Roman" panose="02020603050405020304" pitchFamily="18" charset="0"/>
              </a:rPr>
              <a:t>The menisci serve several functions in the knee. They aid in lubrication and nutrition of the joint and act as shock absorbers (a meniscectomy can reduce shock absorption capacity at the knee by 20%),4 spreading the stress over the articular cartilage and decreasing cartilage wear. They make the joint surfaces more congruent and improve weight distribution by increasing the area of contact between the condyles. The menisci reduce friction during movement and aid the ligaments and capsule in preventing hyperextension</a:t>
            </a:r>
            <a:r>
              <a:rPr lang="en-US" dirty="0"/>
              <a:t>.</a:t>
            </a:r>
            <a:endParaRPr lang="en-IN" dirty="0"/>
          </a:p>
        </p:txBody>
      </p:sp>
    </p:spTree>
    <p:extLst>
      <p:ext uri="{BB962C8B-B14F-4D97-AF65-F5344CB8AC3E}">
        <p14:creationId xmlns:p14="http://schemas.microsoft.com/office/powerpoint/2010/main" val="754485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EABD-BB84-4F2D-8F10-EFBCEDB1373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37AAE17-570B-4C9B-9179-8B0456AE5BC6}"/>
              </a:ext>
            </a:extLst>
          </p:cNvPr>
          <p:cNvSpPr>
            <a:spLocks noGrp="1"/>
          </p:cNvSpPr>
          <p:nvPr>
            <p:ph idx="1"/>
          </p:nvPr>
        </p:nvSpPr>
        <p:spPr/>
        <p:txBody>
          <a:bodyPr>
            <a:normAutofit lnSpcReduction="10000"/>
          </a:bodyPr>
          <a:lstStyle/>
          <a:p>
            <a:r>
              <a:rPr lang="en-US" dirty="0"/>
              <a:t>The patellofemoral joint is a modified plane joint.</a:t>
            </a:r>
          </a:p>
          <a:p>
            <a:r>
              <a:rPr lang="en-US" dirty="0"/>
              <a:t>During the movement from flexion to extension, different parts of the patella articulate with the femoral condyles.</a:t>
            </a:r>
          </a:p>
          <a:p>
            <a:r>
              <a:rPr lang="en-US" dirty="0"/>
              <a:t>Incorrect alignment or malalignment of the patellar movement over the femoral condyles can lead to patellofemoral arthralgia. The capsule of this joint is continuous with the capsule of the tibiofemoral joint.</a:t>
            </a:r>
          </a:p>
          <a:p>
            <a:r>
              <a:rPr lang="en-US" dirty="0"/>
              <a:t>The patella improves the efficiency of extension during the last 30° of extension (i.e., 30° to 0° of extension with the straight leg being 0°), because it holds the quadriceps tendon away from the axis of movement. The patella also functions as a guide for the quadriceps or patellar tendon, decreases friction of the quadriceps mechanism, controls capsular tension in the knee, acts as a bony shield for the cartilage of the femoral condyles, and improves the aesthetic appearance of the knee</a:t>
            </a:r>
            <a:endParaRPr lang="en-IN" dirty="0"/>
          </a:p>
        </p:txBody>
      </p:sp>
    </p:spTree>
    <p:extLst>
      <p:ext uri="{BB962C8B-B14F-4D97-AF65-F5344CB8AC3E}">
        <p14:creationId xmlns:p14="http://schemas.microsoft.com/office/powerpoint/2010/main" val="3924442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32A5-3349-4077-AA7F-6A88A5A57BAD}"/>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65CF93B8-89A7-4091-AE5E-3F92F67E03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8238" y="558801"/>
            <a:ext cx="5821680" cy="6299199"/>
          </a:xfrm>
        </p:spPr>
      </p:pic>
      <p:pic>
        <p:nvPicPr>
          <p:cNvPr id="7" name="Picture 6">
            <a:extLst>
              <a:ext uri="{FF2B5EF4-FFF2-40B4-BE49-F238E27FC236}">
                <a16:creationId xmlns:a16="http://schemas.microsoft.com/office/drawing/2014/main" id="{A95C30CA-FAA4-454B-A5D9-D2D4567349C4}"/>
              </a:ext>
            </a:extLst>
          </p:cNvPr>
          <p:cNvPicPr>
            <a:picLocks noChangeAspect="1"/>
          </p:cNvPicPr>
          <p:nvPr/>
        </p:nvPicPr>
        <p:blipFill>
          <a:blip r:embed="rId3"/>
          <a:stretch>
            <a:fillRect/>
          </a:stretch>
        </p:blipFill>
        <p:spPr>
          <a:xfrm>
            <a:off x="0" y="426720"/>
            <a:ext cx="6370319" cy="6431280"/>
          </a:xfrm>
          <a:prstGeom prst="rect">
            <a:avLst/>
          </a:prstGeom>
        </p:spPr>
      </p:pic>
    </p:spTree>
    <p:extLst>
      <p:ext uri="{BB962C8B-B14F-4D97-AF65-F5344CB8AC3E}">
        <p14:creationId xmlns:p14="http://schemas.microsoft.com/office/powerpoint/2010/main" val="3654725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4EAB-6601-4B9B-B525-FE79E4CFD6AE}"/>
              </a:ext>
            </a:extLst>
          </p:cNvPr>
          <p:cNvSpPr>
            <a:spLocks noGrp="1"/>
          </p:cNvSpPr>
          <p:nvPr>
            <p:ph type="title"/>
          </p:nvPr>
        </p:nvSpPr>
        <p:spPr/>
        <p:txBody>
          <a:bodyPr/>
          <a:lstStyle/>
          <a:p>
            <a:r>
              <a:rPr lang="en-US" dirty="0"/>
              <a:t>Patients history </a:t>
            </a:r>
            <a:endParaRPr lang="en-IN" dirty="0"/>
          </a:p>
        </p:txBody>
      </p:sp>
      <p:sp>
        <p:nvSpPr>
          <p:cNvPr id="3" name="Content Placeholder 2">
            <a:extLst>
              <a:ext uri="{FF2B5EF4-FFF2-40B4-BE49-F238E27FC236}">
                <a16:creationId xmlns:a16="http://schemas.microsoft.com/office/drawing/2014/main" id="{64882479-F59D-44D7-B623-5C7B7C3DA45C}"/>
              </a:ext>
            </a:extLst>
          </p:cNvPr>
          <p:cNvSpPr>
            <a:spLocks noGrp="1"/>
          </p:cNvSpPr>
          <p:nvPr>
            <p:ph idx="1"/>
          </p:nvPr>
        </p:nvSpPr>
        <p:spPr>
          <a:xfrm>
            <a:off x="1202919" y="2011680"/>
            <a:ext cx="9784080" cy="4328160"/>
          </a:xfrm>
        </p:spPr>
        <p:txBody>
          <a:bodyPr/>
          <a:lstStyle/>
          <a:p>
            <a:pPr marL="0" indent="0">
              <a:buNone/>
            </a:pPr>
            <a:r>
              <a:rPr lang="en-US" dirty="0"/>
              <a:t>1.How did the accident occur, or what was the mechanism of injury?</a:t>
            </a:r>
          </a:p>
          <a:p>
            <a:pPr marL="0" indent="0">
              <a:buNone/>
            </a:pPr>
            <a:r>
              <a:rPr lang="en-US" dirty="0"/>
              <a:t>The primary mechanisms of injury in the knee are a valgus force (with or without rotation), hyperextension, flexion with posterior translation, and a varus force.</a:t>
            </a:r>
          </a:p>
          <a:p>
            <a:pPr marL="0" indent="0">
              <a:buNone/>
            </a:pPr>
            <a:r>
              <a:rPr lang="en-US" dirty="0"/>
              <a:t> The first often results in injury to the medial collateral ligament, frequently accompanied by injury to the posteromedial capsule, medial meniscus, and anterior cruciate (“terrible triad”). </a:t>
            </a:r>
          </a:p>
          <a:p>
            <a:pPr marL="0" indent="0">
              <a:buNone/>
            </a:pPr>
            <a:r>
              <a:rPr lang="en-US" dirty="0"/>
              <a:t>The second leads to anterior cruciate injuries, often associated with meniscus tears.</a:t>
            </a:r>
          </a:p>
          <a:p>
            <a:pPr marL="0" indent="0">
              <a:buNone/>
            </a:pPr>
            <a:r>
              <a:rPr lang="en-US" dirty="0"/>
              <a:t> The third mechanism of injury often involves the posterior cruciate ligament.</a:t>
            </a:r>
          </a:p>
          <a:p>
            <a:pPr marL="0" indent="0">
              <a:buNone/>
            </a:pPr>
            <a:r>
              <a:rPr lang="en-US" dirty="0"/>
              <a:t> fourth mechanism involves the</a:t>
            </a:r>
            <a:r>
              <a:rPr lang="en-IN" dirty="0"/>
              <a:t> lateral collateral ligament, the posterolateral capsule, and the posterior cruciate ligament</a:t>
            </a:r>
          </a:p>
        </p:txBody>
      </p:sp>
    </p:spTree>
    <p:extLst>
      <p:ext uri="{BB962C8B-B14F-4D97-AF65-F5344CB8AC3E}">
        <p14:creationId xmlns:p14="http://schemas.microsoft.com/office/powerpoint/2010/main" val="183510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3379-7CBE-46BB-B194-E34B62E932EE}"/>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C2B05A58-3339-4826-88A9-782E367F982E}"/>
              </a:ext>
            </a:extLst>
          </p:cNvPr>
          <p:cNvSpPr>
            <a:spLocks noGrp="1"/>
          </p:cNvSpPr>
          <p:nvPr>
            <p:ph idx="1"/>
          </p:nvPr>
        </p:nvSpPr>
        <p:spPr/>
        <p:txBody>
          <a:bodyPr/>
          <a:lstStyle/>
          <a:p>
            <a:pPr marL="0" indent="0">
              <a:buNone/>
            </a:pPr>
            <a:r>
              <a:rPr lang="en-US" dirty="0"/>
              <a:t>2.Has the knee been injured before, or does it have any feeling of weakness?</a:t>
            </a:r>
          </a:p>
          <a:p>
            <a:pPr marL="0" indent="0">
              <a:buNone/>
            </a:pPr>
            <a:r>
              <a:rPr lang="en-US" dirty="0"/>
              <a:t>3.What is the patient able or unable to do functionally? Is there disability on running, cutting, pivoting, twisting, climbing, or descending stairs?</a:t>
            </a:r>
          </a:p>
          <a:p>
            <a:pPr marL="0" indent="0">
              <a:buNone/>
            </a:pPr>
            <a:r>
              <a:rPr lang="en-US" dirty="0"/>
              <a:t>4. Is there any “clicking,” or was there a “pop” when the injury occurred.</a:t>
            </a:r>
          </a:p>
          <a:p>
            <a:pPr marL="0" indent="0">
              <a:buNone/>
            </a:pPr>
            <a:r>
              <a:rPr lang="en-US" dirty="0"/>
              <a:t>5.Did the injury occur during acceleration, during deceleration, or when the patient was moving at a constant speed? Acceleration and twisting injuries may involve the meniscus. Deceleration injuries often involve the cruciate ligaments. Constant speed with cutting may involve the anterior cruciate ligament.</a:t>
            </a:r>
            <a:endParaRPr lang="en-IN" dirty="0"/>
          </a:p>
        </p:txBody>
      </p:sp>
    </p:spTree>
    <p:extLst>
      <p:ext uri="{BB962C8B-B14F-4D97-AF65-F5344CB8AC3E}">
        <p14:creationId xmlns:p14="http://schemas.microsoft.com/office/powerpoint/2010/main" val="2400050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BB65-F7F1-4493-8CB8-A4D9BCF2FB8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439C886-F62C-42B0-8CAC-C254E29FDC72}"/>
              </a:ext>
            </a:extLst>
          </p:cNvPr>
          <p:cNvSpPr>
            <a:spLocks noGrp="1"/>
          </p:cNvSpPr>
          <p:nvPr>
            <p:ph idx="1"/>
          </p:nvPr>
        </p:nvSpPr>
        <p:spPr>
          <a:xfrm>
            <a:off x="1202919" y="1371600"/>
            <a:ext cx="9784080" cy="5384800"/>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6Is there any pain? If so, where? What type is it? </a:t>
            </a:r>
            <a:r>
              <a:rPr lang="en-US" sz="2400" dirty="0" err="1">
                <a:latin typeface="Times New Roman" panose="02020603050405020304" pitchFamily="18" charset="0"/>
                <a:cs typeface="Times New Roman" panose="02020603050405020304" pitchFamily="18" charset="0"/>
              </a:rPr>
              <a:t>Retropatellar</a:t>
            </a:r>
            <a:r>
              <a:rPr lang="en-US" sz="2400" dirty="0">
                <a:latin typeface="Times New Roman" panose="02020603050405020304" pitchFamily="18" charset="0"/>
                <a:cs typeface="Times New Roman" panose="02020603050405020304" pitchFamily="18" charset="0"/>
              </a:rPr>
              <a:t>? Does the 6.patient point to one spot with one finger or a more general area indicating the problem is more diffuse, aching?</a:t>
            </a:r>
          </a:p>
          <a:p>
            <a:pPr marL="0" indent="0">
              <a:buNone/>
            </a:pPr>
            <a:r>
              <a:rPr lang="en-US" sz="2400" dirty="0">
                <a:latin typeface="Times New Roman" panose="02020603050405020304" pitchFamily="18" charset="0"/>
                <a:cs typeface="Times New Roman" panose="02020603050405020304" pitchFamily="18" charset="0"/>
              </a:rPr>
              <a:t> Aching pain may indicate degenerative changes, whereas sharp, “catching” pain usually indicates a mechanical problem.</a:t>
            </a:r>
          </a:p>
          <a:p>
            <a:pPr marL="0" indent="0">
              <a:buNone/>
            </a:pPr>
            <a:r>
              <a:rPr lang="en-US" sz="2400" dirty="0">
                <a:latin typeface="Times New Roman" panose="02020603050405020304" pitchFamily="18" charset="0"/>
                <a:cs typeface="Times New Roman" panose="02020603050405020304" pitchFamily="18" charset="0"/>
              </a:rPr>
              <a:t> Arthritic pain is more likely to be associated with stiffness in the morning and eases with activity. </a:t>
            </a:r>
          </a:p>
          <a:p>
            <a:pPr marL="0" indent="0">
              <a:buNone/>
            </a:pPr>
            <a:r>
              <a:rPr lang="en-US" sz="2400" dirty="0">
                <a:latin typeface="Times New Roman" panose="02020603050405020304" pitchFamily="18" charset="0"/>
                <a:cs typeface="Times New Roman" panose="02020603050405020304" pitchFamily="18" charset="0"/>
              </a:rPr>
              <a:t>Anterior knee pain may be due to patellofemoral problems, bursa (prepatellar, infrapatellar) pathology, fat pad pathology, tendinosis, or Osgood-Schlatter disease. Patellofemoral pain tends to be insidious and occurs spontaneously, often from overuse</a:t>
            </a:r>
          </a:p>
          <a:p>
            <a:pPr marL="0" indent="0">
              <a:buNone/>
            </a:pPr>
            <a:r>
              <a:rPr lang="en-US" sz="2400" dirty="0">
                <a:latin typeface="Times New Roman" panose="02020603050405020304" pitchFamily="18" charset="0"/>
                <a:cs typeface="Times New Roman" panose="02020603050405020304" pitchFamily="18" charset="0"/>
              </a:rPr>
              <a:t>Pain during activity is usually seen in structural abnormalities, such as subluxation or patellar tracking disorders. </a:t>
            </a:r>
          </a:p>
          <a:p>
            <a:pPr marL="0" indent="0">
              <a:buNone/>
            </a:pPr>
            <a:r>
              <a:rPr lang="en-US" sz="2400" dirty="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5442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189</TotalTime>
  <Words>1350</Words>
  <Application>Microsoft Office PowerPoint</Application>
  <PresentationFormat>Widescreen</PresentationFormat>
  <Paragraphs>74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Corbel</vt:lpstr>
      <vt:lpstr>Times New Roman</vt:lpstr>
      <vt:lpstr>Wingdings</vt:lpstr>
      <vt:lpstr>Banded</vt:lpstr>
      <vt:lpstr>Knee Assessment </vt:lpstr>
      <vt:lpstr>PowerPoint Presentation</vt:lpstr>
      <vt:lpstr>Introduction </vt:lpstr>
      <vt:lpstr>PowerPoint Presentation</vt:lpstr>
      <vt:lpstr>PowerPoint Presentation</vt:lpstr>
      <vt:lpstr>PowerPoint Presentation</vt:lpstr>
      <vt:lpstr>Patients history </vt:lpstr>
      <vt:lpstr>PowerPoint Presentation</vt:lpstr>
      <vt:lpstr>PowerPoint Presentation</vt:lpstr>
      <vt:lpstr>PowerPoint Presentation</vt:lpstr>
      <vt:lpstr>PowerPoint Presentation</vt:lpstr>
      <vt:lpstr>PowerPoint Presentation</vt:lpstr>
      <vt:lpstr>Observation </vt:lpstr>
      <vt:lpstr>Demormity in anterior view </vt:lpstr>
      <vt:lpstr>PowerPoint Presentation</vt:lpstr>
      <vt:lpstr>PowerPoint Presentation</vt:lpstr>
      <vt:lpstr>Posterior view</vt:lpstr>
      <vt:lpstr>PowerPoint Presentation</vt:lpstr>
      <vt:lpstr>Anterior and lateral view in sitting </vt:lpstr>
      <vt:lpstr>Examination </vt:lpstr>
      <vt:lpstr>Myotomes </vt:lpstr>
      <vt:lpstr>Functional Tests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Knee Assessment </dc:title>
  <dc:creator>Sanket Sunil Mungikar</dc:creator>
  <cp:lastModifiedBy>prachidorlikar0510@gmail.com</cp:lastModifiedBy>
  <cp:revision>20</cp:revision>
  <dcterms:created xsi:type="dcterms:W3CDTF">2021-04-21T02:01:20Z</dcterms:created>
  <dcterms:modified xsi:type="dcterms:W3CDTF">2024-06-18T14:59:41Z</dcterms:modified>
</cp:coreProperties>
</file>